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71" r:id="rId13"/>
    <p:sldId id="270" r:id="rId14"/>
  </p:sldIdLst>
  <p:sldSz cx="18288000" cy="10287000"/>
  <p:notesSz cx="6858000" cy="9144000"/>
  <p:embeddedFontLst>
    <p:embeddedFont>
      <p:font typeface="Cascadia Code" pitchFamily="49" charset="0"/>
      <p:regular r:id="rId15"/>
      <p:bold r:id="rId16"/>
      <p:italic r:id="rId17"/>
      <p:boldItalic r:id="rId18"/>
    </p:embeddedFont>
    <p:embeddedFont>
      <p:font typeface="Poppins" charset="0"/>
      <p:regular r:id="rId19"/>
    </p:embeddedFont>
    <p:embeddedFont>
      <p:font typeface="Calibri" pitchFamily="34" charset="0"/>
      <p:regular r:id="rId20"/>
      <p:bold r:id="rId21"/>
      <p:italic r:id="rId22"/>
      <p:boldItalic r:id="rId23"/>
    </p:embeddedFont>
    <p:embeddedFont>
      <p:font typeface="Helvetica World" charset="-128"/>
      <p:regular r:id="rId24"/>
    </p:embeddedFont>
    <p:embeddedFont>
      <p:font typeface="Gill Sans MT Condensed" pitchFamily="3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86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344" autoAdjust="0"/>
  </p:normalViewPr>
  <p:slideViewPr>
    <p:cSldViewPr>
      <p:cViewPr>
        <p:scale>
          <a:sx n="70" d="100"/>
          <a:sy n="70" d="100"/>
        </p:scale>
        <p:origin x="206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5.svg"/><Relationship Id="rId3" Type="http://schemas.openxmlformats.org/officeDocument/2006/relationships/image" Target="../media/image5.png"/><Relationship Id="rId7" Type="http://schemas.openxmlformats.org/officeDocument/2006/relationships/image" Target="../media/image3.svg"/><Relationship Id="rId12" Type="http://schemas.openxmlformats.org/officeDocument/2006/relationships/image" Target="../media/image8.png"/><Relationship Id="rId17" Type="http://schemas.openxmlformats.org/officeDocument/2006/relationships/image" Target="../media/image17.png"/><Relationship Id="rId2" Type="http://schemas.openxmlformats.org/officeDocument/2006/relationships/image" Target="../media/image4.jpe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7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13.svg"/><Relationship Id="rId1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5.svg"/><Relationship Id="rId3" Type="http://schemas.openxmlformats.org/officeDocument/2006/relationships/image" Target="../media/image5.png"/><Relationship Id="rId7" Type="http://schemas.openxmlformats.org/officeDocument/2006/relationships/image" Target="../media/image3.svg"/><Relationship Id="rId12" Type="http://schemas.openxmlformats.org/officeDocument/2006/relationships/image" Target="../media/image8.png"/><Relationship Id="rId17" Type="http://schemas.openxmlformats.org/officeDocument/2006/relationships/image" Target="../media/image19.png"/><Relationship Id="rId2" Type="http://schemas.openxmlformats.org/officeDocument/2006/relationships/image" Target="../media/image4.jpe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7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13.svg"/><Relationship Id="rId1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sv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9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sv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15.sv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9.sv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21.sv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123740" y="1472267"/>
            <a:ext cx="9913688" cy="9913688"/>
          </a:xfrm>
          <a:custGeom>
            <a:avLst/>
            <a:gdLst/>
            <a:ahLst/>
            <a:cxnLst/>
            <a:rect l="l" t="t" r="r" b="b"/>
            <a:pathLst>
              <a:path w="9913688" h="9913688">
                <a:moveTo>
                  <a:pt x="0" y="0"/>
                </a:moveTo>
                <a:lnTo>
                  <a:pt x="9913688" y="0"/>
                </a:lnTo>
                <a:lnTo>
                  <a:pt x="9913688" y="9913687"/>
                </a:lnTo>
                <a:lnTo>
                  <a:pt x="0" y="99136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870823" y="513381"/>
            <a:ext cx="8744919" cy="8744919"/>
          </a:xfrm>
          <a:custGeom>
            <a:avLst/>
            <a:gdLst/>
            <a:ahLst/>
            <a:cxnLst/>
            <a:rect l="l" t="t" r="r" b="b"/>
            <a:pathLst>
              <a:path w="8744919" h="8744919">
                <a:moveTo>
                  <a:pt x="0" y="0"/>
                </a:moveTo>
                <a:lnTo>
                  <a:pt x="8744919" y="0"/>
                </a:lnTo>
                <a:lnTo>
                  <a:pt x="8744919" y="8744919"/>
                </a:lnTo>
                <a:lnTo>
                  <a:pt x="0" y="87449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2786038" y="2437063"/>
            <a:ext cx="12715924" cy="4111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745"/>
              </a:lnSpc>
            </a:pPr>
            <a:r>
              <a:rPr lang="en-US" sz="9184" spc="-128" dirty="0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COMMUNICATION AND  COLLABORATION 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653535" y="-3517343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301813" y="723900"/>
            <a:ext cx="9717234" cy="2552650"/>
            <a:chOff x="0" y="0"/>
            <a:chExt cx="2559271" cy="67230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59271" cy="672303"/>
            </a:xfrm>
            <a:custGeom>
              <a:avLst/>
              <a:gdLst/>
              <a:ahLst/>
              <a:cxnLst/>
              <a:rect l="l" t="t" r="r" b="b"/>
              <a:pathLst>
                <a:path w="2559271" h="672303">
                  <a:moveTo>
                    <a:pt x="40633" y="0"/>
                  </a:moveTo>
                  <a:lnTo>
                    <a:pt x="2518639" y="0"/>
                  </a:lnTo>
                  <a:cubicBezTo>
                    <a:pt x="2529415" y="0"/>
                    <a:pt x="2539750" y="4281"/>
                    <a:pt x="2547370" y="11901"/>
                  </a:cubicBezTo>
                  <a:cubicBezTo>
                    <a:pt x="2554991" y="19521"/>
                    <a:pt x="2559271" y="29856"/>
                    <a:pt x="2559271" y="40633"/>
                  </a:cubicBezTo>
                  <a:lnTo>
                    <a:pt x="2559271" y="631670"/>
                  </a:lnTo>
                  <a:cubicBezTo>
                    <a:pt x="2559271" y="654111"/>
                    <a:pt x="2541080" y="672303"/>
                    <a:pt x="2518639" y="672303"/>
                  </a:cubicBezTo>
                  <a:lnTo>
                    <a:pt x="40633" y="672303"/>
                  </a:lnTo>
                  <a:cubicBezTo>
                    <a:pt x="18192" y="672303"/>
                    <a:pt x="0" y="654111"/>
                    <a:pt x="0" y="631670"/>
                  </a:cubicBezTo>
                  <a:lnTo>
                    <a:pt x="0" y="40633"/>
                  </a:lnTo>
                  <a:cubicBezTo>
                    <a:pt x="0" y="18192"/>
                    <a:pt x="18192" y="0"/>
                    <a:pt x="406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694C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559271" cy="710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906000" y="3771900"/>
            <a:ext cx="6477000" cy="5568151"/>
            <a:chOff x="0" y="0"/>
            <a:chExt cx="1256010" cy="115985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6010" cy="1159855"/>
            </a:xfrm>
            <a:custGeom>
              <a:avLst/>
              <a:gdLst/>
              <a:ahLst/>
              <a:cxnLst/>
              <a:rect l="l" t="t" r="r" b="b"/>
              <a:pathLst>
                <a:path w="1256010" h="1159855">
                  <a:moveTo>
                    <a:pt x="82794" y="0"/>
                  </a:moveTo>
                  <a:lnTo>
                    <a:pt x="1173216" y="0"/>
                  </a:lnTo>
                  <a:cubicBezTo>
                    <a:pt x="1218941" y="0"/>
                    <a:pt x="1256010" y="37068"/>
                    <a:pt x="1256010" y="82794"/>
                  </a:cubicBezTo>
                  <a:lnTo>
                    <a:pt x="1256010" y="1077061"/>
                  </a:lnTo>
                  <a:cubicBezTo>
                    <a:pt x="1256010" y="1099019"/>
                    <a:pt x="1247287" y="1120078"/>
                    <a:pt x="1231760" y="1135605"/>
                  </a:cubicBezTo>
                  <a:cubicBezTo>
                    <a:pt x="1216233" y="1151132"/>
                    <a:pt x="1195174" y="1159855"/>
                    <a:pt x="1173216" y="1159855"/>
                  </a:cubicBezTo>
                  <a:lnTo>
                    <a:pt x="82794" y="1159855"/>
                  </a:lnTo>
                  <a:cubicBezTo>
                    <a:pt x="37068" y="1159855"/>
                    <a:pt x="0" y="1122787"/>
                    <a:pt x="0" y="1077061"/>
                  </a:cubicBezTo>
                  <a:lnTo>
                    <a:pt x="0" y="82794"/>
                  </a:lnTo>
                  <a:cubicBezTo>
                    <a:pt x="0" y="37068"/>
                    <a:pt x="37068" y="0"/>
                    <a:pt x="8279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694C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56010" cy="11979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438400" y="3771899"/>
            <a:ext cx="6477000" cy="5568151"/>
            <a:chOff x="0" y="0"/>
            <a:chExt cx="1256010" cy="115985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6010" cy="1159855"/>
            </a:xfrm>
            <a:custGeom>
              <a:avLst/>
              <a:gdLst/>
              <a:ahLst/>
              <a:cxnLst/>
              <a:rect l="l" t="t" r="r" b="b"/>
              <a:pathLst>
                <a:path w="1256010" h="1159855">
                  <a:moveTo>
                    <a:pt x="82794" y="0"/>
                  </a:moveTo>
                  <a:lnTo>
                    <a:pt x="1173216" y="0"/>
                  </a:lnTo>
                  <a:cubicBezTo>
                    <a:pt x="1218941" y="0"/>
                    <a:pt x="1256010" y="37068"/>
                    <a:pt x="1256010" y="82794"/>
                  </a:cubicBezTo>
                  <a:lnTo>
                    <a:pt x="1256010" y="1077061"/>
                  </a:lnTo>
                  <a:cubicBezTo>
                    <a:pt x="1256010" y="1099019"/>
                    <a:pt x="1247287" y="1120078"/>
                    <a:pt x="1231760" y="1135605"/>
                  </a:cubicBezTo>
                  <a:cubicBezTo>
                    <a:pt x="1216233" y="1151132"/>
                    <a:pt x="1195174" y="1159855"/>
                    <a:pt x="1173216" y="1159855"/>
                  </a:cubicBezTo>
                  <a:lnTo>
                    <a:pt x="82794" y="1159855"/>
                  </a:lnTo>
                  <a:cubicBezTo>
                    <a:pt x="37068" y="1159855"/>
                    <a:pt x="0" y="1122787"/>
                    <a:pt x="0" y="1077061"/>
                  </a:cubicBezTo>
                  <a:lnTo>
                    <a:pt x="0" y="82794"/>
                  </a:lnTo>
                  <a:cubicBezTo>
                    <a:pt x="0" y="37068"/>
                    <a:pt x="37068" y="0"/>
                    <a:pt x="8279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694C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56010" cy="11979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-3086100" y="5225251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1546516" y="1662206"/>
            <a:ext cx="7126090" cy="7126090"/>
          </a:xfrm>
          <a:custGeom>
            <a:avLst/>
            <a:gdLst/>
            <a:ahLst/>
            <a:cxnLst/>
            <a:rect l="l" t="t" r="r" b="b"/>
            <a:pathLst>
              <a:path w="7126090" h="7126090">
                <a:moveTo>
                  <a:pt x="0" y="0"/>
                </a:moveTo>
                <a:lnTo>
                  <a:pt x="7126089" y="0"/>
                </a:lnTo>
                <a:lnTo>
                  <a:pt x="7126089" y="7126090"/>
                </a:lnTo>
                <a:lnTo>
                  <a:pt x="0" y="7126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354978" y="1234123"/>
            <a:ext cx="9610904" cy="1387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745"/>
              </a:lnSpc>
            </a:pPr>
            <a:r>
              <a:rPr lang="en-US" sz="9184" spc="-128" dirty="0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Conclusion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743200" y="4229100"/>
            <a:ext cx="5867400" cy="4559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500" b="1" u="sng" dirty="0">
                <a:solidFill>
                  <a:srgbClr val="4A8655"/>
                </a:solidFill>
                <a:latin typeface="Poppins" charset="0"/>
                <a:cs typeface="Poppins" charset="0"/>
              </a:rPr>
              <a:t>Communication Channels and </a:t>
            </a:r>
            <a:r>
              <a:rPr lang="en-US" sz="2500" b="1" u="sng" dirty="0" smtClean="0">
                <a:solidFill>
                  <a:srgbClr val="4A8655"/>
                </a:solidFill>
                <a:latin typeface="Poppins" charset="0"/>
                <a:cs typeface="Poppins" charset="0"/>
              </a:rPr>
              <a:t>Effectiveness:</a:t>
            </a:r>
            <a:endParaRPr lang="en-US" sz="2500" dirty="0" smtClean="0">
              <a:solidFill>
                <a:srgbClr val="4A8655"/>
              </a:solidFill>
              <a:latin typeface="Poppins" charset="0"/>
              <a:cs typeface="Poppins" charset="0"/>
            </a:endParaRPr>
          </a:p>
          <a:p>
            <a:endParaRPr lang="en-US" sz="2000" dirty="0" smtClean="0">
              <a:solidFill>
                <a:srgbClr val="4A8655"/>
              </a:solidFill>
              <a:latin typeface="Poppins" charset="0"/>
              <a:cs typeface="Poppins" charset="0"/>
            </a:endParaRPr>
          </a:p>
          <a:p>
            <a:pPr marL="342900" indent="-342900">
              <a:buFont typeface="Courier New" pitchFamily="49" charset="0"/>
              <a:buChar char="o"/>
            </a:pPr>
            <a:r>
              <a:rPr lang="en-US" sz="2000" dirty="0" smtClean="0">
                <a:solidFill>
                  <a:srgbClr val="4A8655"/>
                </a:solidFill>
                <a:latin typeface="Poppins" charset="0"/>
                <a:cs typeface="Poppins" charset="0"/>
              </a:rPr>
              <a:t>The </a:t>
            </a:r>
            <a:r>
              <a:rPr lang="en-US" sz="2000" dirty="0">
                <a:solidFill>
                  <a:srgbClr val="4A8655"/>
                </a:solidFill>
                <a:latin typeface="Poppins" charset="0"/>
                <a:cs typeface="Poppins" charset="0"/>
              </a:rPr>
              <a:t>current communication channels generally support team satisfaction and task clarity</a:t>
            </a:r>
            <a:r>
              <a:rPr lang="en-US" sz="2000" dirty="0" smtClean="0">
                <a:solidFill>
                  <a:srgbClr val="4A8655"/>
                </a:solidFill>
                <a:latin typeface="Poppins" charset="0"/>
                <a:cs typeface="Poppins" charset="0"/>
              </a:rPr>
              <a:t>.</a:t>
            </a:r>
          </a:p>
          <a:p>
            <a:pPr marL="342900" indent="-342900">
              <a:buFont typeface="Courier New" pitchFamily="49" charset="0"/>
              <a:buChar char="o"/>
            </a:pPr>
            <a:endParaRPr lang="en-US" sz="2000" dirty="0">
              <a:solidFill>
                <a:srgbClr val="4A8655"/>
              </a:solidFill>
              <a:latin typeface="Poppins" charset="0"/>
              <a:cs typeface="Poppins" charset="0"/>
            </a:endParaRPr>
          </a:p>
          <a:p>
            <a:pPr marL="342900" indent="-342900">
              <a:buFont typeface="Courier New" pitchFamily="49" charset="0"/>
              <a:buChar char="o"/>
            </a:pPr>
            <a:r>
              <a:rPr lang="en-US" sz="2000" dirty="0">
                <a:solidFill>
                  <a:srgbClr val="4A8655"/>
                </a:solidFill>
                <a:latin typeface="Poppins" charset="0"/>
                <a:cs typeface="Poppins" charset="0"/>
              </a:rPr>
              <a:t>However, there are variations across departments, suggesting a need for tailored strategies</a:t>
            </a:r>
            <a:r>
              <a:rPr lang="en-US" sz="2000" dirty="0" smtClean="0">
                <a:solidFill>
                  <a:srgbClr val="4A8655"/>
                </a:solidFill>
                <a:latin typeface="Poppins" charset="0"/>
                <a:cs typeface="Poppins" charset="0"/>
              </a:rPr>
              <a:t>.</a:t>
            </a:r>
          </a:p>
          <a:p>
            <a:pPr marL="342900" indent="-342900">
              <a:buFont typeface="Courier New" pitchFamily="49" charset="0"/>
              <a:buChar char="o"/>
            </a:pPr>
            <a:endParaRPr lang="en-US" sz="2000" dirty="0">
              <a:solidFill>
                <a:srgbClr val="4A8655"/>
              </a:solidFill>
              <a:latin typeface="Poppins" charset="0"/>
              <a:cs typeface="Poppins" charset="0"/>
            </a:endParaRPr>
          </a:p>
          <a:p>
            <a:pPr marL="342900" indent="-342900">
              <a:buFont typeface="Courier New" pitchFamily="49" charset="0"/>
              <a:buChar char="o"/>
            </a:pPr>
            <a:r>
              <a:rPr lang="en-US" sz="2000" dirty="0">
                <a:solidFill>
                  <a:srgbClr val="4A8655"/>
                </a:solidFill>
                <a:latin typeface="Poppins" charset="0"/>
                <a:cs typeface="Poppins" charset="0"/>
              </a:rPr>
              <a:t>Regular monitoring and employee feedback are crucial for identifying areas for improvement</a:t>
            </a:r>
            <a:r>
              <a:rPr lang="en-US" sz="2000" dirty="0" smtClean="0">
                <a:solidFill>
                  <a:srgbClr val="4A8655"/>
                </a:solidFill>
                <a:latin typeface="Poppins" charset="0"/>
                <a:cs typeface="Poppins" charset="0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0" y="4229100"/>
            <a:ext cx="5791200" cy="4539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500" b="1" u="sng" dirty="0">
                <a:solidFill>
                  <a:srgbClr val="4A8655"/>
                </a:solidFill>
                <a:latin typeface="Poppins" charset="0"/>
                <a:cs typeface="Poppins" charset="0"/>
              </a:rPr>
              <a:t>Collaboration Effectiveness and Satisfaction</a:t>
            </a:r>
            <a:r>
              <a:rPr lang="en-US" sz="2500" b="1" u="sng" dirty="0" smtClean="0">
                <a:solidFill>
                  <a:srgbClr val="4A8655"/>
                </a:solidFill>
                <a:latin typeface="Poppins" charset="0"/>
                <a:cs typeface="Poppins" charset="0"/>
              </a:rPr>
              <a:t>:</a:t>
            </a:r>
          </a:p>
          <a:p>
            <a:pPr marL="457200" indent="-457200">
              <a:buFont typeface="+mj-lt"/>
              <a:buAutoNum type="arabicPeriod" startAt="2"/>
            </a:pPr>
            <a:endParaRPr lang="en-US" sz="2500" u="sng" dirty="0">
              <a:solidFill>
                <a:srgbClr val="4A8655"/>
              </a:solidFill>
              <a:latin typeface="Poppins" charset="0"/>
              <a:cs typeface="Poppins" charset="0"/>
            </a:endParaRPr>
          </a:p>
          <a:p>
            <a:pPr marL="342900" indent="-342900">
              <a:buFont typeface="Courier New" pitchFamily="49" charset="0"/>
              <a:buChar char="o"/>
            </a:pPr>
            <a:r>
              <a:rPr lang="en-US" sz="2000" dirty="0">
                <a:solidFill>
                  <a:srgbClr val="4A8655"/>
                </a:solidFill>
                <a:latin typeface="Poppins" charset="0"/>
                <a:cs typeface="Poppins" charset="0"/>
              </a:rPr>
              <a:t>There is room for improvement in teamwork effectiveness, particularly among younger age groups</a:t>
            </a:r>
            <a:r>
              <a:rPr lang="en-US" sz="2000" dirty="0" smtClean="0">
                <a:solidFill>
                  <a:srgbClr val="4A8655"/>
                </a:solidFill>
                <a:latin typeface="Poppins" charset="0"/>
                <a:cs typeface="Poppins" charset="0"/>
              </a:rPr>
              <a:t>.</a:t>
            </a:r>
          </a:p>
          <a:p>
            <a:pPr marL="342900" indent="-342900">
              <a:buFont typeface="Courier New" pitchFamily="49" charset="0"/>
              <a:buChar char="o"/>
            </a:pPr>
            <a:endParaRPr lang="en-US" sz="2000" dirty="0">
              <a:solidFill>
                <a:srgbClr val="4A8655"/>
              </a:solidFill>
              <a:latin typeface="Poppins" charset="0"/>
              <a:cs typeface="Poppins" charset="0"/>
            </a:endParaRPr>
          </a:p>
          <a:p>
            <a:pPr marL="342900" indent="-342900">
              <a:buFont typeface="Courier New" pitchFamily="49" charset="0"/>
              <a:buChar char="o"/>
            </a:pPr>
            <a:r>
              <a:rPr lang="en-US" sz="2000" dirty="0">
                <a:solidFill>
                  <a:srgbClr val="4A8655"/>
                </a:solidFill>
                <a:latin typeface="Poppins" charset="0"/>
                <a:cs typeface="Poppins" charset="0"/>
              </a:rPr>
              <a:t>Enhancing opportunities for professional growth and development can increase employee satisfaction</a:t>
            </a:r>
            <a:r>
              <a:rPr lang="en-US" sz="2000" dirty="0" smtClean="0">
                <a:solidFill>
                  <a:srgbClr val="4A8655"/>
                </a:solidFill>
                <a:latin typeface="Poppins" charset="0"/>
                <a:cs typeface="Poppins" charset="0"/>
              </a:rPr>
              <a:t>.</a:t>
            </a:r>
          </a:p>
          <a:p>
            <a:pPr marL="342900" indent="-342900">
              <a:buFont typeface="Courier New" pitchFamily="49" charset="0"/>
              <a:buChar char="o"/>
            </a:pPr>
            <a:endParaRPr lang="en-US" sz="2000" dirty="0">
              <a:solidFill>
                <a:srgbClr val="4A8655"/>
              </a:solidFill>
              <a:latin typeface="Poppins" charset="0"/>
              <a:cs typeface="Poppins" charset="0"/>
            </a:endParaRPr>
          </a:p>
          <a:p>
            <a:pPr marL="342900" indent="-342900">
              <a:buFont typeface="Courier New" pitchFamily="49" charset="0"/>
              <a:buChar char="o"/>
            </a:pPr>
            <a:r>
              <a:rPr lang="en-US" sz="2000" dirty="0">
                <a:solidFill>
                  <a:srgbClr val="4A8655"/>
                </a:solidFill>
                <a:latin typeface="Poppins" charset="0"/>
                <a:cs typeface="Poppins" charset="0"/>
              </a:rPr>
              <a:t>Tailored strategies are necessary to address departmental variations in collaboration and support</a:t>
            </a:r>
            <a:r>
              <a:rPr lang="en-US" sz="2000" dirty="0" smtClean="0">
                <a:solidFill>
                  <a:srgbClr val="4A8655"/>
                </a:solidFill>
                <a:latin typeface="Poppins" charset="0"/>
                <a:cs typeface="Poppins" charset="0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48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419600" y="-1675"/>
            <a:ext cx="10793180" cy="176449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6" name="Freeform 6"/>
          <p:cNvSpPr/>
          <p:nvPr/>
        </p:nvSpPr>
        <p:spPr>
          <a:xfrm>
            <a:off x="-3086100" y="500098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3220068"/>
            <a:ext cx="10793180" cy="601134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0" name="Freeform 10"/>
          <p:cNvSpPr/>
          <p:nvPr/>
        </p:nvSpPr>
        <p:spPr>
          <a:xfrm>
            <a:off x="838200" y="3016633"/>
            <a:ext cx="2305177" cy="1961496"/>
          </a:xfrm>
          <a:custGeom>
            <a:avLst/>
            <a:gdLst/>
            <a:ahLst/>
            <a:cxnLst/>
            <a:rect l="l" t="t" r="r" b="b"/>
            <a:pathLst>
              <a:path w="2305177" h="1961496">
                <a:moveTo>
                  <a:pt x="0" y="0"/>
                </a:moveTo>
                <a:lnTo>
                  <a:pt x="2305177" y="0"/>
                </a:lnTo>
                <a:lnTo>
                  <a:pt x="2305177" y="1961496"/>
                </a:lnTo>
                <a:lnTo>
                  <a:pt x="0" y="1961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743200" y="7710824"/>
            <a:ext cx="1961496" cy="1961496"/>
          </a:xfrm>
          <a:custGeom>
            <a:avLst/>
            <a:gdLst/>
            <a:ahLst/>
            <a:cxnLst/>
            <a:rect l="l" t="t" r="r" b="b"/>
            <a:pathLst>
              <a:path w="1961496" h="1961496">
                <a:moveTo>
                  <a:pt x="0" y="0"/>
                </a:moveTo>
                <a:lnTo>
                  <a:pt x="1961496" y="0"/>
                </a:lnTo>
                <a:lnTo>
                  <a:pt x="1961496" y="1961496"/>
                </a:lnTo>
                <a:lnTo>
                  <a:pt x="0" y="19614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256220" y="2638752"/>
            <a:ext cx="1961496" cy="1961496"/>
          </a:xfrm>
          <a:custGeom>
            <a:avLst/>
            <a:gdLst/>
            <a:ahLst/>
            <a:cxnLst/>
            <a:rect l="l" t="t" r="r" b="b"/>
            <a:pathLst>
              <a:path w="1961496" h="1961496">
                <a:moveTo>
                  <a:pt x="0" y="0"/>
                </a:moveTo>
                <a:lnTo>
                  <a:pt x="1961496" y="0"/>
                </a:lnTo>
                <a:lnTo>
                  <a:pt x="1961496" y="1961496"/>
                </a:lnTo>
                <a:lnTo>
                  <a:pt x="0" y="19614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478000" y="7650172"/>
            <a:ext cx="1961496" cy="1961496"/>
          </a:xfrm>
          <a:custGeom>
            <a:avLst/>
            <a:gdLst/>
            <a:ahLst/>
            <a:cxnLst/>
            <a:rect l="l" t="t" r="r" b="b"/>
            <a:pathLst>
              <a:path w="1961496" h="1961496">
                <a:moveTo>
                  <a:pt x="0" y="0"/>
                </a:moveTo>
                <a:lnTo>
                  <a:pt x="1961496" y="0"/>
                </a:lnTo>
                <a:lnTo>
                  <a:pt x="1961496" y="1961496"/>
                </a:lnTo>
                <a:lnTo>
                  <a:pt x="0" y="19614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425290" y="3619500"/>
            <a:ext cx="1722550" cy="1961496"/>
          </a:xfrm>
          <a:custGeom>
            <a:avLst/>
            <a:gdLst/>
            <a:ahLst/>
            <a:cxnLst/>
            <a:rect l="l" t="t" r="r" b="b"/>
            <a:pathLst>
              <a:path w="1722550" h="1961496">
                <a:moveTo>
                  <a:pt x="0" y="0"/>
                </a:moveTo>
                <a:lnTo>
                  <a:pt x="1722550" y="0"/>
                </a:lnTo>
                <a:lnTo>
                  <a:pt x="1722550" y="1961496"/>
                </a:lnTo>
                <a:lnTo>
                  <a:pt x="0" y="196149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296400" y="6362700"/>
            <a:ext cx="1961496" cy="1961496"/>
          </a:xfrm>
          <a:custGeom>
            <a:avLst/>
            <a:gdLst/>
            <a:ahLst/>
            <a:cxnLst/>
            <a:rect l="l" t="t" r="r" b="b"/>
            <a:pathLst>
              <a:path w="1961496" h="1961496">
                <a:moveTo>
                  <a:pt x="0" y="0"/>
                </a:moveTo>
                <a:lnTo>
                  <a:pt x="1961496" y="0"/>
                </a:lnTo>
                <a:lnTo>
                  <a:pt x="1961496" y="1961496"/>
                </a:lnTo>
                <a:lnTo>
                  <a:pt x="0" y="19614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770120" y="114300"/>
            <a:ext cx="86868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7029"/>
              </a:lnSpc>
            </a:pPr>
            <a:r>
              <a:rPr lang="en-US" sz="6008" spc="-84" dirty="0" smtClean="0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Survey Questionnaire</a:t>
            </a:r>
            <a:endParaRPr lang="en-US" sz="6008" spc="-84" dirty="0">
              <a:solidFill>
                <a:srgbClr val="00694C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3487400" y="-245113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05254"/>
            <a:ext cx="7772400" cy="904946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925" y="1105254"/>
            <a:ext cx="7866275" cy="904946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48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419600" y="-1675"/>
            <a:ext cx="10793180" cy="176449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6" name="Freeform 6"/>
          <p:cNvSpPr/>
          <p:nvPr/>
        </p:nvSpPr>
        <p:spPr>
          <a:xfrm>
            <a:off x="-3086100" y="500098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3220068"/>
            <a:ext cx="10793180" cy="601134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0" name="Freeform 10"/>
          <p:cNvSpPr/>
          <p:nvPr/>
        </p:nvSpPr>
        <p:spPr>
          <a:xfrm>
            <a:off x="838200" y="3016633"/>
            <a:ext cx="2305177" cy="1961496"/>
          </a:xfrm>
          <a:custGeom>
            <a:avLst/>
            <a:gdLst/>
            <a:ahLst/>
            <a:cxnLst/>
            <a:rect l="l" t="t" r="r" b="b"/>
            <a:pathLst>
              <a:path w="2305177" h="1961496">
                <a:moveTo>
                  <a:pt x="0" y="0"/>
                </a:moveTo>
                <a:lnTo>
                  <a:pt x="2305177" y="0"/>
                </a:lnTo>
                <a:lnTo>
                  <a:pt x="2305177" y="1961496"/>
                </a:lnTo>
                <a:lnTo>
                  <a:pt x="0" y="1961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743200" y="7710824"/>
            <a:ext cx="1961496" cy="1961496"/>
          </a:xfrm>
          <a:custGeom>
            <a:avLst/>
            <a:gdLst/>
            <a:ahLst/>
            <a:cxnLst/>
            <a:rect l="l" t="t" r="r" b="b"/>
            <a:pathLst>
              <a:path w="1961496" h="1961496">
                <a:moveTo>
                  <a:pt x="0" y="0"/>
                </a:moveTo>
                <a:lnTo>
                  <a:pt x="1961496" y="0"/>
                </a:lnTo>
                <a:lnTo>
                  <a:pt x="1961496" y="1961496"/>
                </a:lnTo>
                <a:lnTo>
                  <a:pt x="0" y="19614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256220" y="2638752"/>
            <a:ext cx="1961496" cy="1961496"/>
          </a:xfrm>
          <a:custGeom>
            <a:avLst/>
            <a:gdLst/>
            <a:ahLst/>
            <a:cxnLst/>
            <a:rect l="l" t="t" r="r" b="b"/>
            <a:pathLst>
              <a:path w="1961496" h="1961496">
                <a:moveTo>
                  <a:pt x="0" y="0"/>
                </a:moveTo>
                <a:lnTo>
                  <a:pt x="1961496" y="0"/>
                </a:lnTo>
                <a:lnTo>
                  <a:pt x="1961496" y="1961496"/>
                </a:lnTo>
                <a:lnTo>
                  <a:pt x="0" y="19614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478000" y="7650172"/>
            <a:ext cx="1961496" cy="1961496"/>
          </a:xfrm>
          <a:custGeom>
            <a:avLst/>
            <a:gdLst/>
            <a:ahLst/>
            <a:cxnLst/>
            <a:rect l="l" t="t" r="r" b="b"/>
            <a:pathLst>
              <a:path w="1961496" h="1961496">
                <a:moveTo>
                  <a:pt x="0" y="0"/>
                </a:moveTo>
                <a:lnTo>
                  <a:pt x="1961496" y="0"/>
                </a:lnTo>
                <a:lnTo>
                  <a:pt x="1961496" y="1961496"/>
                </a:lnTo>
                <a:lnTo>
                  <a:pt x="0" y="19614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425290" y="3619500"/>
            <a:ext cx="1722550" cy="1961496"/>
          </a:xfrm>
          <a:custGeom>
            <a:avLst/>
            <a:gdLst/>
            <a:ahLst/>
            <a:cxnLst/>
            <a:rect l="l" t="t" r="r" b="b"/>
            <a:pathLst>
              <a:path w="1722550" h="1961496">
                <a:moveTo>
                  <a:pt x="0" y="0"/>
                </a:moveTo>
                <a:lnTo>
                  <a:pt x="1722550" y="0"/>
                </a:lnTo>
                <a:lnTo>
                  <a:pt x="1722550" y="1961496"/>
                </a:lnTo>
                <a:lnTo>
                  <a:pt x="0" y="196149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296400" y="6362700"/>
            <a:ext cx="1961496" cy="1961496"/>
          </a:xfrm>
          <a:custGeom>
            <a:avLst/>
            <a:gdLst/>
            <a:ahLst/>
            <a:cxnLst/>
            <a:rect l="l" t="t" r="r" b="b"/>
            <a:pathLst>
              <a:path w="1961496" h="1961496">
                <a:moveTo>
                  <a:pt x="0" y="0"/>
                </a:moveTo>
                <a:lnTo>
                  <a:pt x="1961496" y="0"/>
                </a:lnTo>
                <a:lnTo>
                  <a:pt x="1961496" y="1961496"/>
                </a:lnTo>
                <a:lnTo>
                  <a:pt x="0" y="19614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770120" y="114300"/>
            <a:ext cx="86868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7029"/>
              </a:lnSpc>
            </a:pPr>
            <a:r>
              <a:rPr lang="en-US" sz="6008" spc="-84" dirty="0" smtClean="0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Survey Questionnaire</a:t>
            </a:r>
            <a:endParaRPr lang="en-US" sz="6008" spc="-84" dirty="0">
              <a:solidFill>
                <a:srgbClr val="00694C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3487400" y="-245113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85" y="1166696"/>
            <a:ext cx="7719157" cy="90104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190" y="1166696"/>
            <a:ext cx="7481210" cy="902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09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786038" y="3118100"/>
            <a:ext cx="12715924" cy="2749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45"/>
              </a:lnSpc>
            </a:pPr>
            <a:r>
              <a:rPr lang="en-US" sz="9184" spc="-128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THANK YOU</a:t>
            </a:r>
          </a:p>
          <a:p>
            <a:pPr marL="0" lvl="1" indent="0" algn="ctr">
              <a:lnSpc>
                <a:spcPts val="10745"/>
              </a:lnSpc>
            </a:pPr>
            <a:r>
              <a:rPr lang="en-US" sz="9184" spc="-128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SO MUCH!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53000" y="6507480"/>
            <a:ext cx="8839200" cy="297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2160"/>
              </a:lnSpc>
            </a:pPr>
            <a:r>
              <a:rPr lang="en-US" sz="2400" spc="-110" dirty="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Presented </a:t>
            </a:r>
            <a:r>
              <a:rPr lang="en-US" sz="2400" spc="-110" dirty="0" smtClean="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by ISHITA SHARMA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847206" y="1129985"/>
            <a:ext cx="10593587" cy="2376996"/>
            <a:chOff x="0" y="0"/>
            <a:chExt cx="2790081" cy="10164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90081" cy="1016457"/>
            </a:xfrm>
            <a:custGeom>
              <a:avLst/>
              <a:gdLst/>
              <a:ahLst/>
              <a:cxnLst/>
              <a:rect l="l" t="t" r="r" b="b"/>
              <a:pathLst>
                <a:path w="2790081" h="1016457">
                  <a:moveTo>
                    <a:pt x="37271" y="0"/>
                  </a:moveTo>
                  <a:lnTo>
                    <a:pt x="2752809" y="0"/>
                  </a:lnTo>
                  <a:cubicBezTo>
                    <a:pt x="2773394" y="0"/>
                    <a:pt x="2790081" y="16687"/>
                    <a:pt x="2790081" y="37271"/>
                  </a:cubicBezTo>
                  <a:lnTo>
                    <a:pt x="2790081" y="979186"/>
                  </a:lnTo>
                  <a:cubicBezTo>
                    <a:pt x="2790081" y="999770"/>
                    <a:pt x="2773394" y="1016457"/>
                    <a:pt x="2752809" y="1016457"/>
                  </a:cubicBezTo>
                  <a:lnTo>
                    <a:pt x="37271" y="1016457"/>
                  </a:lnTo>
                  <a:cubicBezTo>
                    <a:pt x="27386" y="1016457"/>
                    <a:pt x="17906" y="1012531"/>
                    <a:pt x="10917" y="1005541"/>
                  </a:cubicBezTo>
                  <a:cubicBezTo>
                    <a:pt x="3927" y="998551"/>
                    <a:pt x="0" y="989071"/>
                    <a:pt x="0" y="979186"/>
                  </a:cubicBezTo>
                  <a:lnTo>
                    <a:pt x="0" y="37271"/>
                  </a:lnTo>
                  <a:cubicBezTo>
                    <a:pt x="0" y="27386"/>
                    <a:pt x="3927" y="17906"/>
                    <a:pt x="10917" y="10917"/>
                  </a:cubicBezTo>
                  <a:cubicBezTo>
                    <a:pt x="17906" y="3927"/>
                    <a:pt x="27386" y="0"/>
                    <a:pt x="372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694C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90081" cy="10545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2320797" y="5482866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362200" y="4297994"/>
            <a:ext cx="13335000" cy="4434396"/>
            <a:chOff x="0" y="0"/>
            <a:chExt cx="2790081" cy="7782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90081" cy="778298"/>
            </a:xfrm>
            <a:custGeom>
              <a:avLst/>
              <a:gdLst/>
              <a:ahLst/>
              <a:cxnLst/>
              <a:rect l="l" t="t" r="r" b="b"/>
              <a:pathLst>
                <a:path w="2790081" h="778298">
                  <a:moveTo>
                    <a:pt x="37271" y="0"/>
                  </a:moveTo>
                  <a:lnTo>
                    <a:pt x="2752809" y="0"/>
                  </a:lnTo>
                  <a:cubicBezTo>
                    <a:pt x="2773394" y="0"/>
                    <a:pt x="2790081" y="16687"/>
                    <a:pt x="2790081" y="37271"/>
                  </a:cubicBezTo>
                  <a:lnTo>
                    <a:pt x="2790081" y="741026"/>
                  </a:lnTo>
                  <a:cubicBezTo>
                    <a:pt x="2790081" y="761611"/>
                    <a:pt x="2773394" y="778298"/>
                    <a:pt x="2752809" y="778298"/>
                  </a:cubicBezTo>
                  <a:lnTo>
                    <a:pt x="37271" y="778298"/>
                  </a:lnTo>
                  <a:cubicBezTo>
                    <a:pt x="27386" y="778298"/>
                    <a:pt x="17906" y="774371"/>
                    <a:pt x="10917" y="767381"/>
                  </a:cubicBezTo>
                  <a:cubicBezTo>
                    <a:pt x="3927" y="760391"/>
                    <a:pt x="0" y="750911"/>
                    <a:pt x="0" y="741026"/>
                  </a:cubicBezTo>
                  <a:lnTo>
                    <a:pt x="0" y="37271"/>
                  </a:lnTo>
                  <a:cubicBezTo>
                    <a:pt x="0" y="27386"/>
                    <a:pt x="3927" y="17906"/>
                    <a:pt x="10917" y="10917"/>
                  </a:cubicBezTo>
                  <a:cubicBezTo>
                    <a:pt x="17906" y="3927"/>
                    <a:pt x="27386" y="0"/>
                    <a:pt x="372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694C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790081" cy="8163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4639569" y="-2491296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1222989" y="5414843"/>
            <a:ext cx="6553869" cy="5576747"/>
          </a:xfrm>
          <a:custGeom>
            <a:avLst/>
            <a:gdLst/>
            <a:ahLst/>
            <a:cxnLst/>
            <a:rect l="l" t="t" r="r" b="b"/>
            <a:pathLst>
              <a:path w="6553869" h="5576747">
                <a:moveTo>
                  <a:pt x="0" y="0"/>
                </a:moveTo>
                <a:lnTo>
                  <a:pt x="6553869" y="0"/>
                </a:lnTo>
                <a:lnTo>
                  <a:pt x="6553869" y="5576747"/>
                </a:lnTo>
                <a:lnTo>
                  <a:pt x="0" y="55767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699234" y="68875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999"/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448059" y="1632397"/>
            <a:ext cx="9585350" cy="1372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745"/>
              </a:lnSpc>
            </a:pPr>
            <a:r>
              <a:rPr lang="en-US" sz="9184" spc="-128" dirty="0" smtClean="0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Introduction</a:t>
            </a:r>
            <a:endParaRPr lang="en-US" sz="9184" spc="-128" dirty="0">
              <a:solidFill>
                <a:srgbClr val="00694C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600414" y="4515504"/>
            <a:ext cx="9432995" cy="3488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ctr">
              <a:lnSpc>
                <a:spcPts val="3359"/>
              </a:lnSpc>
              <a:buFont typeface="Courier New" pitchFamily="49" charset="0"/>
              <a:buChar char="o"/>
            </a:pPr>
            <a:r>
              <a:rPr lang="en-US" sz="2400" dirty="0" smtClean="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In today’s dynamic corporate environment, effective collaboration and satisfaction among team members are crucial for organizational success. </a:t>
            </a:r>
          </a:p>
          <a:p>
            <a:pPr algn="ctr">
              <a:lnSpc>
                <a:spcPts val="3359"/>
              </a:lnSpc>
            </a:pPr>
            <a:endParaRPr lang="en-US" sz="2400" dirty="0" smtClean="0">
              <a:solidFill>
                <a:srgbClr val="00694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900" indent="-342900" algn="ctr">
              <a:lnSpc>
                <a:spcPts val="3359"/>
              </a:lnSpc>
              <a:buFont typeface="Courier New" pitchFamily="49" charset="0"/>
              <a:buChar char="o"/>
            </a:pPr>
            <a:r>
              <a:rPr lang="en-US" sz="2400" dirty="0" smtClean="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This Communication And Collaboration analysis project aims to provide a comprehensive overview of the key metric related to collaboration effectiveness, team support, and satisfaction within the organization.</a:t>
            </a:r>
            <a:endParaRPr lang="en-US" sz="2400" dirty="0">
              <a:solidFill>
                <a:srgbClr val="00694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419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74143" y="-41148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85505" y="419097"/>
            <a:ext cx="16536091" cy="3276601"/>
            <a:chOff x="0" y="0"/>
            <a:chExt cx="2790081" cy="101645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90081" cy="1016457"/>
            </a:xfrm>
            <a:custGeom>
              <a:avLst/>
              <a:gdLst/>
              <a:ahLst/>
              <a:cxnLst/>
              <a:rect l="l" t="t" r="r" b="b"/>
              <a:pathLst>
                <a:path w="2790081" h="1016457">
                  <a:moveTo>
                    <a:pt x="37271" y="0"/>
                  </a:moveTo>
                  <a:lnTo>
                    <a:pt x="2752809" y="0"/>
                  </a:lnTo>
                  <a:cubicBezTo>
                    <a:pt x="2773394" y="0"/>
                    <a:pt x="2790081" y="16687"/>
                    <a:pt x="2790081" y="37271"/>
                  </a:cubicBezTo>
                  <a:lnTo>
                    <a:pt x="2790081" y="979186"/>
                  </a:lnTo>
                  <a:cubicBezTo>
                    <a:pt x="2790081" y="999770"/>
                    <a:pt x="2773394" y="1016457"/>
                    <a:pt x="2752809" y="1016457"/>
                  </a:cubicBezTo>
                  <a:lnTo>
                    <a:pt x="37271" y="1016457"/>
                  </a:lnTo>
                  <a:cubicBezTo>
                    <a:pt x="27386" y="1016457"/>
                    <a:pt x="17906" y="1012531"/>
                    <a:pt x="10917" y="1005541"/>
                  </a:cubicBezTo>
                  <a:cubicBezTo>
                    <a:pt x="3927" y="998551"/>
                    <a:pt x="0" y="989071"/>
                    <a:pt x="0" y="979186"/>
                  </a:cubicBezTo>
                  <a:lnTo>
                    <a:pt x="0" y="37271"/>
                  </a:lnTo>
                  <a:cubicBezTo>
                    <a:pt x="0" y="27386"/>
                    <a:pt x="3927" y="17906"/>
                    <a:pt x="10917" y="10917"/>
                  </a:cubicBezTo>
                  <a:cubicBezTo>
                    <a:pt x="17906" y="3927"/>
                    <a:pt x="27386" y="0"/>
                    <a:pt x="372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694C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790081" cy="10545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-2820091" y="5985737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66801" y="4161698"/>
            <a:ext cx="16383000" cy="5754976"/>
            <a:chOff x="0" y="0"/>
            <a:chExt cx="2790081" cy="7782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90081" cy="778298"/>
            </a:xfrm>
            <a:custGeom>
              <a:avLst/>
              <a:gdLst/>
              <a:ahLst/>
              <a:cxnLst/>
              <a:rect l="l" t="t" r="r" b="b"/>
              <a:pathLst>
                <a:path w="2790081" h="778298">
                  <a:moveTo>
                    <a:pt x="37271" y="0"/>
                  </a:moveTo>
                  <a:lnTo>
                    <a:pt x="2752809" y="0"/>
                  </a:lnTo>
                  <a:cubicBezTo>
                    <a:pt x="2773394" y="0"/>
                    <a:pt x="2790081" y="16687"/>
                    <a:pt x="2790081" y="37271"/>
                  </a:cubicBezTo>
                  <a:lnTo>
                    <a:pt x="2790081" y="741026"/>
                  </a:lnTo>
                  <a:cubicBezTo>
                    <a:pt x="2790081" y="761611"/>
                    <a:pt x="2773394" y="778298"/>
                    <a:pt x="2752809" y="778298"/>
                  </a:cubicBezTo>
                  <a:lnTo>
                    <a:pt x="37271" y="778298"/>
                  </a:lnTo>
                  <a:cubicBezTo>
                    <a:pt x="27386" y="778298"/>
                    <a:pt x="17906" y="774371"/>
                    <a:pt x="10917" y="767381"/>
                  </a:cubicBezTo>
                  <a:cubicBezTo>
                    <a:pt x="3927" y="760391"/>
                    <a:pt x="0" y="750911"/>
                    <a:pt x="0" y="741026"/>
                  </a:cubicBezTo>
                  <a:lnTo>
                    <a:pt x="0" y="37271"/>
                  </a:lnTo>
                  <a:cubicBezTo>
                    <a:pt x="0" y="27386"/>
                    <a:pt x="3927" y="17906"/>
                    <a:pt x="10917" y="10917"/>
                  </a:cubicBezTo>
                  <a:cubicBezTo>
                    <a:pt x="17906" y="3927"/>
                    <a:pt x="27386" y="0"/>
                    <a:pt x="372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694C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90081" cy="8163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827620" y="1028700"/>
            <a:ext cx="6333399" cy="6333399"/>
          </a:xfrm>
          <a:custGeom>
            <a:avLst/>
            <a:gdLst/>
            <a:ahLst/>
            <a:cxnLst/>
            <a:rect l="l" t="t" r="r" b="b"/>
            <a:pathLst>
              <a:path w="6333399" h="6333399">
                <a:moveTo>
                  <a:pt x="0" y="0"/>
                </a:moveTo>
                <a:lnTo>
                  <a:pt x="6333399" y="0"/>
                </a:lnTo>
                <a:lnTo>
                  <a:pt x="6333399" y="6333399"/>
                </a:lnTo>
                <a:lnTo>
                  <a:pt x="0" y="63333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14154" y="682590"/>
            <a:ext cx="15697200" cy="2749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10745"/>
              </a:lnSpc>
            </a:pPr>
            <a:r>
              <a:rPr lang="en-US" sz="9184" spc="-128" dirty="0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Methodology used in </a:t>
            </a:r>
            <a:r>
              <a:rPr lang="en-US" sz="9184" spc="-128" dirty="0" smtClean="0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analysis</a:t>
            </a:r>
            <a:endParaRPr lang="en-US" sz="9184" spc="-128" dirty="0">
              <a:solidFill>
                <a:srgbClr val="00694C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47800" y="4268944"/>
            <a:ext cx="156210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analysis for this project was conducted using </a:t>
            </a:r>
            <a:r>
              <a:rPr lang="en-US" dirty="0" smtClean="0"/>
              <a:t>Survey Data. The following methodology was employed to ensure accurate and meaningful insights: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Survey Design</a:t>
            </a:r>
            <a:r>
              <a:rPr lang="en-US" dirty="0"/>
              <a:t>:</a:t>
            </a:r>
          </a:p>
          <a:p>
            <a:pPr marL="742950" lvl="1" indent="-285750">
              <a:buFont typeface="Courier New" pitchFamily="49" charset="0"/>
              <a:buChar char="o"/>
            </a:pPr>
            <a:r>
              <a:rPr lang="en-US" b="1" dirty="0"/>
              <a:t>Questionnaire Development</a:t>
            </a:r>
            <a:r>
              <a:rPr lang="en-US" dirty="0"/>
              <a:t>: Created a comprehensive questionnaire covering key areas such as team collaboration, satisfaction, effectiveness, and support.</a:t>
            </a:r>
          </a:p>
          <a:p>
            <a:pPr marL="742950" lvl="1" indent="-285750">
              <a:buFont typeface="Courier New" pitchFamily="49" charset="0"/>
              <a:buChar char="o"/>
            </a:pPr>
            <a:r>
              <a:rPr lang="en-US" b="1" dirty="0"/>
              <a:t>Pilot Testing</a:t>
            </a:r>
            <a:r>
              <a:rPr lang="en-US" dirty="0"/>
              <a:t>: Conducted a pilot test to refine questions and ensure clarity and relevance</a:t>
            </a:r>
            <a:r>
              <a:rPr lang="en-US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Data Collection</a:t>
            </a:r>
            <a:r>
              <a:rPr lang="en-US" dirty="0"/>
              <a:t>:</a:t>
            </a:r>
          </a:p>
          <a:p>
            <a:pPr marL="742950" lvl="1" indent="-285750">
              <a:buFont typeface="Courier New" pitchFamily="49" charset="0"/>
              <a:buChar char="o"/>
            </a:pPr>
            <a:r>
              <a:rPr lang="en-US" b="1" dirty="0"/>
              <a:t>Distribution</a:t>
            </a:r>
            <a:r>
              <a:rPr lang="en-US" dirty="0"/>
              <a:t>: Distributed the survey to employees across various departments and age groups using online survey tools.</a:t>
            </a:r>
          </a:p>
          <a:p>
            <a:pPr marL="742950" lvl="1" indent="-285750">
              <a:buFont typeface="Courier New" pitchFamily="49" charset="0"/>
              <a:buChar char="o"/>
            </a:pPr>
            <a:r>
              <a:rPr lang="en-US" b="1" dirty="0"/>
              <a:t>Response Rate</a:t>
            </a:r>
            <a:r>
              <a:rPr lang="en-US" dirty="0"/>
              <a:t>: Monitored response rates and sent reminders to ensure a representative sample</a:t>
            </a:r>
            <a:r>
              <a:rPr lang="en-US" dirty="0" smtClean="0"/>
              <a:t>.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Data Cleaning and Preparation</a:t>
            </a:r>
            <a:r>
              <a:rPr lang="en-US" dirty="0"/>
              <a:t>:</a:t>
            </a:r>
          </a:p>
          <a:p>
            <a:pPr marL="742950" lvl="1" indent="-285750">
              <a:buFont typeface="Courier New" pitchFamily="49" charset="0"/>
              <a:buChar char="o"/>
            </a:pPr>
            <a:r>
              <a:rPr lang="en-US" b="1" dirty="0"/>
              <a:t>Data Cleaning</a:t>
            </a:r>
            <a:r>
              <a:rPr lang="en-US" dirty="0"/>
              <a:t>: Removed incomplete or inconsistent responses to maintain data quality.</a:t>
            </a:r>
          </a:p>
          <a:p>
            <a:pPr marL="742950" lvl="1" indent="-285750">
              <a:buFont typeface="Courier New" pitchFamily="49" charset="0"/>
              <a:buChar char="o"/>
            </a:pPr>
            <a:r>
              <a:rPr lang="en-US" b="1" dirty="0"/>
              <a:t>Data Transformation</a:t>
            </a:r>
            <a:r>
              <a:rPr lang="en-US" dirty="0"/>
              <a:t>: Standardized responses and created relevant metrics for analysis.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Descriptive Analytics</a:t>
            </a:r>
            <a:r>
              <a:rPr lang="en-US" dirty="0"/>
              <a:t>:</a:t>
            </a:r>
          </a:p>
          <a:p>
            <a:pPr marL="742950" lvl="1" indent="-285750">
              <a:buFont typeface="Courier New" pitchFamily="49" charset="0"/>
              <a:buChar char="o"/>
            </a:pPr>
            <a:r>
              <a:rPr lang="en-US" b="1" dirty="0"/>
              <a:t>Statistical Summaries</a:t>
            </a:r>
            <a:r>
              <a:rPr lang="en-US" dirty="0"/>
              <a:t>: Calculated </a:t>
            </a:r>
            <a:r>
              <a:rPr lang="en-US" dirty="0" smtClean="0"/>
              <a:t>averages to </a:t>
            </a:r>
            <a:r>
              <a:rPr lang="en-US" dirty="0"/>
              <a:t>summarize survey responses.</a:t>
            </a:r>
          </a:p>
          <a:p>
            <a:pPr marL="742950" lvl="1" indent="-285750">
              <a:buFont typeface="Courier New" pitchFamily="49" charset="0"/>
              <a:buChar char="o"/>
            </a:pPr>
            <a:r>
              <a:rPr lang="en-US" b="1" dirty="0"/>
              <a:t>Visualization</a:t>
            </a:r>
            <a:r>
              <a:rPr lang="en-US" dirty="0"/>
              <a:t>: Used bar graphs, line graphs, and pie </a:t>
            </a:r>
            <a:r>
              <a:rPr lang="en-US" dirty="0" smtClean="0"/>
              <a:t>charts, gauge, area chart </a:t>
            </a:r>
            <a:r>
              <a:rPr lang="en-US" dirty="0"/>
              <a:t>to visually represent the data and identify patterns.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Data Visualization</a:t>
            </a:r>
            <a:r>
              <a:rPr lang="en-US" dirty="0"/>
              <a:t>:</a:t>
            </a:r>
          </a:p>
          <a:p>
            <a:pPr marL="742950" lvl="1" indent="-285750">
              <a:buFont typeface="Courier New" pitchFamily="49" charset="0"/>
              <a:buChar char="o"/>
            </a:pPr>
            <a:r>
              <a:rPr lang="en-US" b="1" dirty="0"/>
              <a:t>Dashboards</a:t>
            </a:r>
            <a:r>
              <a:rPr lang="en-US" dirty="0"/>
              <a:t>: Created interactive dashboards using tools like Power BI to present the findings in an accessible and user-friendly manner.</a:t>
            </a:r>
          </a:p>
          <a:p>
            <a:pPr marL="742950" lvl="1" indent="-285750">
              <a:buFont typeface="Courier New" pitchFamily="49" charset="0"/>
              <a:buChar char="o"/>
            </a:pPr>
            <a:r>
              <a:rPr lang="en-US" b="1" dirty="0"/>
              <a:t>Charts and Graphs</a:t>
            </a:r>
            <a:r>
              <a:rPr lang="en-US" dirty="0"/>
              <a:t>: Included various types of visualizations to highlight key insights and trends.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Interpretation and Reporting</a:t>
            </a:r>
            <a:r>
              <a:rPr lang="en-US" dirty="0"/>
              <a:t>:</a:t>
            </a:r>
          </a:p>
          <a:p>
            <a:pPr marL="742950" lvl="1" indent="-285750">
              <a:buFont typeface="Courier New" pitchFamily="49" charset="0"/>
              <a:buChar char="o"/>
            </a:pPr>
            <a:r>
              <a:rPr lang="en-US" b="1" dirty="0"/>
              <a:t>Key Findings</a:t>
            </a:r>
            <a:r>
              <a:rPr lang="en-US" dirty="0"/>
              <a:t>: Summarized the main findings from the survey analysis, highlighting significant patterns and trends.</a:t>
            </a:r>
          </a:p>
          <a:p>
            <a:pPr marL="742950" lvl="1" indent="-285750">
              <a:buFont typeface="Courier New" pitchFamily="49" charset="0"/>
              <a:buChar char="o"/>
            </a:pPr>
            <a:r>
              <a:rPr lang="en-US" b="1" dirty="0"/>
              <a:t>Insights</a:t>
            </a:r>
            <a:r>
              <a:rPr lang="en-US" dirty="0"/>
              <a:t>: Provided actionable insights based on the survey data, offering recommendations for improving team collaboration and satisfaction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836896" y="-3680904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88204" y="2748382"/>
            <a:ext cx="15685395" cy="5443118"/>
            <a:chOff x="0" y="-38100"/>
            <a:chExt cx="2790081" cy="1054557"/>
          </a:xfrm>
        </p:grpSpPr>
        <p:sp>
          <p:nvSpPr>
            <p:cNvPr id="5" name="Freeform 5"/>
            <p:cNvSpPr/>
            <p:nvPr/>
          </p:nvSpPr>
          <p:spPr>
            <a:xfrm>
              <a:off x="66332" y="174961"/>
              <a:ext cx="2649220" cy="560997"/>
            </a:xfrm>
            <a:custGeom>
              <a:avLst/>
              <a:gdLst/>
              <a:ahLst/>
              <a:cxnLst/>
              <a:rect l="l" t="t" r="r" b="b"/>
              <a:pathLst>
                <a:path w="2790081" h="1016457">
                  <a:moveTo>
                    <a:pt x="37271" y="0"/>
                  </a:moveTo>
                  <a:lnTo>
                    <a:pt x="2752809" y="0"/>
                  </a:lnTo>
                  <a:cubicBezTo>
                    <a:pt x="2773394" y="0"/>
                    <a:pt x="2790081" y="16687"/>
                    <a:pt x="2790081" y="37271"/>
                  </a:cubicBezTo>
                  <a:lnTo>
                    <a:pt x="2790081" y="979186"/>
                  </a:lnTo>
                  <a:cubicBezTo>
                    <a:pt x="2790081" y="999770"/>
                    <a:pt x="2773394" y="1016457"/>
                    <a:pt x="2752809" y="1016457"/>
                  </a:cubicBezTo>
                  <a:lnTo>
                    <a:pt x="37271" y="1016457"/>
                  </a:lnTo>
                  <a:cubicBezTo>
                    <a:pt x="27386" y="1016457"/>
                    <a:pt x="17906" y="1012531"/>
                    <a:pt x="10917" y="1005541"/>
                  </a:cubicBezTo>
                  <a:cubicBezTo>
                    <a:pt x="3927" y="998551"/>
                    <a:pt x="0" y="989071"/>
                    <a:pt x="0" y="979186"/>
                  </a:cubicBezTo>
                  <a:lnTo>
                    <a:pt x="0" y="37271"/>
                  </a:lnTo>
                  <a:cubicBezTo>
                    <a:pt x="0" y="27386"/>
                    <a:pt x="3927" y="17906"/>
                    <a:pt x="10917" y="10917"/>
                  </a:cubicBezTo>
                  <a:cubicBezTo>
                    <a:pt x="17906" y="3927"/>
                    <a:pt x="27386" y="0"/>
                    <a:pt x="372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694C"/>
              </a:solidFill>
              <a:prstDash val="solid"/>
              <a:round/>
            </a:ln>
          </p:spPr>
          <p:txBody>
            <a:bodyPr/>
            <a:lstStyle/>
            <a:p>
              <a:pPr algn="ctr"/>
              <a:r>
                <a:rPr lang="en-US" sz="9180" b="1" dirty="0" smtClean="0">
                  <a:solidFill>
                    <a:srgbClr val="4A8655"/>
                  </a:solidFill>
                  <a:latin typeface="Gill Sans MT Condensed" pitchFamily="34" charset="0"/>
                  <a:ea typeface="Cascadia Code" pitchFamily="49" charset="0"/>
                  <a:cs typeface="Cascadia Code" pitchFamily="49" charset="0"/>
                </a:rPr>
                <a:t>1. COMMUNICATION  CHANNELS AND EFFECTIVENESS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790081" cy="10545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-5196416" y="6303202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2514600" y="1775904"/>
            <a:ext cx="7039992" cy="7039992"/>
          </a:xfrm>
          <a:custGeom>
            <a:avLst/>
            <a:gdLst/>
            <a:ahLst/>
            <a:cxnLst/>
            <a:rect l="l" t="t" r="r" b="b"/>
            <a:pathLst>
              <a:path w="7039992" h="7039992">
                <a:moveTo>
                  <a:pt x="0" y="0"/>
                </a:moveTo>
                <a:lnTo>
                  <a:pt x="7039991" y="0"/>
                </a:lnTo>
                <a:lnTo>
                  <a:pt x="7039991" y="7039992"/>
                </a:lnTo>
                <a:lnTo>
                  <a:pt x="0" y="7039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165701" y="1020755"/>
            <a:ext cx="9585350" cy="1372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0745"/>
              </a:lnSpc>
            </a:pPr>
            <a:endParaRPr lang="en-US" sz="9184" spc="-128" dirty="0">
              <a:solidFill>
                <a:srgbClr val="00694C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384734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617849" y="67352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040677" y="3425466"/>
            <a:ext cx="3613543" cy="4114800"/>
          </a:xfrm>
          <a:custGeom>
            <a:avLst/>
            <a:gdLst/>
            <a:ahLst/>
            <a:cxnLst/>
            <a:rect l="l" t="t" r="r" b="b"/>
            <a:pathLst>
              <a:path w="3613543" h="4114800">
                <a:moveTo>
                  <a:pt x="0" y="0"/>
                </a:moveTo>
                <a:lnTo>
                  <a:pt x="3613543" y="0"/>
                </a:lnTo>
                <a:lnTo>
                  <a:pt x="36135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4382394" y="61684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2669630" y="1623504"/>
            <a:ext cx="5916762" cy="5916762"/>
          </a:xfrm>
          <a:custGeom>
            <a:avLst/>
            <a:gdLst/>
            <a:ahLst/>
            <a:cxnLst/>
            <a:rect l="l" t="t" r="r" b="b"/>
            <a:pathLst>
              <a:path w="5916762" h="5916762">
                <a:moveTo>
                  <a:pt x="0" y="0"/>
                </a:moveTo>
                <a:lnTo>
                  <a:pt x="5916761" y="0"/>
                </a:lnTo>
                <a:lnTo>
                  <a:pt x="5916761" y="5916762"/>
                </a:lnTo>
                <a:lnTo>
                  <a:pt x="0" y="59167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9999"/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448059" y="310837"/>
            <a:ext cx="9585350" cy="1312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745"/>
              </a:lnSpc>
            </a:pPr>
            <a:r>
              <a:rPr lang="en-US" sz="8000" spc="-128" dirty="0" smtClean="0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DASHBOARD</a:t>
            </a:r>
            <a:endParaRPr lang="en-US" sz="8000" spc="-128" dirty="0">
              <a:solidFill>
                <a:srgbClr val="00694C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790700"/>
            <a:ext cx="15171048" cy="81533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757449" y="-2536474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595007" y="479804"/>
            <a:ext cx="15277242" cy="1609037"/>
            <a:chOff x="0" y="-38100"/>
            <a:chExt cx="3861741" cy="71040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61741" cy="672303"/>
            </a:xfrm>
            <a:custGeom>
              <a:avLst/>
              <a:gdLst/>
              <a:ahLst/>
              <a:cxnLst/>
              <a:rect l="l" t="t" r="r" b="b"/>
              <a:pathLst>
                <a:path w="3861741" h="672303">
                  <a:moveTo>
                    <a:pt x="26928" y="0"/>
                  </a:moveTo>
                  <a:lnTo>
                    <a:pt x="3834812" y="0"/>
                  </a:lnTo>
                  <a:cubicBezTo>
                    <a:pt x="3849684" y="0"/>
                    <a:pt x="3861741" y="12056"/>
                    <a:pt x="3861741" y="26928"/>
                  </a:cubicBezTo>
                  <a:lnTo>
                    <a:pt x="3861741" y="645375"/>
                  </a:lnTo>
                  <a:cubicBezTo>
                    <a:pt x="3861741" y="652517"/>
                    <a:pt x="3858904" y="659366"/>
                    <a:pt x="3853854" y="664416"/>
                  </a:cubicBezTo>
                  <a:cubicBezTo>
                    <a:pt x="3848803" y="669466"/>
                    <a:pt x="3841954" y="672303"/>
                    <a:pt x="3834812" y="672303"/>
                  </a:cubicBezTo>
                  <a:lnTo>
                    <a:pt x="26928" y="672303"/>
                  </a:lnTo>
                  <a:cubicBezTo>
                    <a:pt x="19786" y="672303"/>
                    <a:pt x="12937" y="669466"/>
                    <a:pt x="7887" y="664416"/>
                  </a:cubicBezTo>
                  <a:cubicBezTo>
                    <a:pt x="2837" y="659366"/>
                    <a:pt x="0" y="652517"/>
                    <a:pt x="0" y="645375"/>
                  </a:cubicBezTo>
                  <a:lnTo>
                    <a:pt x="0" y="26928"/>
                  </a:lnTo>
                  <a:cubicBezTo>
                    <a:pt x="0" y="19786"/>
                    <a:pt x="2837" y="12937"/>
                    <a:pt x="7887" y="7887"/>
                  </a:cubicBezTo>
                  <a:cubicBezTo>
                    <a:pt x="12937" y="2837"/>
                    <a:pt x="19786" y="0"/>
                    <a:pt x="2692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694C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861741" cy="6348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-3086100" y="500098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595007" y="2243828"/>
            <a:ext cx="7638621" cy="736893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7" name="Freeform 17"/>
          <p:cNvSpPr/>
          <p:nvPr/>
        </p:nvSpPr>
        <p:spPr>
          <a:xfrm>
            <a:off x="-1593836" y="7555358"/>
            <a:ext cx="3613543" cy="4114800"/>
          </a:xfrm>
          <a:custGeom>
            <a:avLst/>
            <a:gdLst/>
            <a:ahLst/>
            <a:cxnLst/>
            <a:rect l="l" t="t" r="r" b="b"/>
            <a:pathLst>
              <a:path w="3613543" h="4114800">
                <a:moveTo>
                  <a:pt x="0" y="0"/>
                </a:moveTo>
                <a:lnTo>
                  <a:pt x="3613542" y="0"/>
                </a:lnTo>
                <a:lnTo>
                  <a:pt x="36135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4495800" y="641384"/>
            <a:ext cx="10058400" cy="13721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0745"/>
              </a:lnSpc>
            </a:pPr>
            <a:r>
              <a:rPr lang="en-US" sz="8000" spc="-128" dirty="0" smtClean="0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KEY INSIGHTS</a:t>
            </a:r>
            <a:endParaRPr lang="en-US" sz="8000" spc="-128" dirty="0">
              <a:solidFill>
                <a:srgbClr val="00694C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868910" y="3184811"/>
            <a:ext cx="7091793" cy="6124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b="1" dirty="0"/>
              <a:t>Team Support</a:t>
            </a:r>
            <a:r>
              <a:rPr lang="en-US" sz="2000" dirty="0"/>
              <a:t>:</a:t>
            </a:r>
          </a:p>
          <a:p>
            <a:pPr marL="800100" lvl="1" indent="-342900">
              <a:buFont typeface="Courier New" pitchFamily="49" charset="0"/>
              <a:buChar char="o"/>
            </a:pPr>
            <a:r>
              <a:rPr lang="en-US" sz="2000" dirty="0"/>
              <a:t>Average score: 3.85/5</a:t>
            </a:r>
          </a:p>
          <a:p>
            <a:pPr marL="800100" lvl="1" indent="-342900">
              <a:buFont typeface="Courier New" pitchFamily="49" charset="0"/>
              <a:buChar char="o"/>
            </a:pPr>
            <a:r>
              <a:rPr lang="en-US" sz="2000" dirty="0"/>
              <a:t>Indicates a generally supportive environment among team </a:t>
            </a:r>
            <a:r>
              <a:rPr lang="en-US" sz="2000" dirty="0" smtClean="0"/>
              <a:t>members</a:t>
            </a:r>
          </a:p>
          <a:p>
            <a:pPr lvl="1"/>
            <a:r>
              <a:rPr lang="en-US" sz="2000" dirty="0" smtClean="0"/>
              <a:t>.</a:t>
            </a: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b="1" dirty="0"/>
              <a:t>Team Effectiveness</a:t>
            </a:r>
            <a:r>
              <a:rPr lang="en-US" sz="2000" dirty="0"/>
              <a:t>:</a:t>
            </a:r>
          </a:p>
          <a:p>
            <a:pPr marL="800100" lvl="1" indent="-342900">
              <a:buFont typeface="Courier New" pitchFamily="49" charset="0"/>
              <a:buChar char="o"/>
            </a:pPr>
            <a:r>
              <a:rPr lang="en-US" sz="2000" dirty="0"/>
              <a:t>Average score: 4.10/5</a:t>
            </a:r>
          </a:p>
          <a:p>
            <a:pPr marL="800100" lvl="1" indent="-342900">
              <a:buFont typeface="Courier New" pitchFamily="49" charset="0"/>
              <a:buChar char="o"/>
            </a:pPr>
            <a:r>
              <a:rPr lang="en-US" sz="2000" dirty="0"/>
              <a:t>Reflects strong overall team performance</a:t>
            </a:r>
            <a:r>
              <a:rPr lang="en-US" sz="2000" dirty="0" smtClean="0"/>
              <a:t>.</a:t>
            </a:r>
          </a:p>
          <a:p>
            <a:pPr lvl="1"/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b="1" dirty="0"/>
              <a:t>Supervisor Support</a:t>
            </a:r>
            <a:r>
              <a:rPr lang="en-US" sz="2000" dirty="0"/>
              <a:t>:</a:t>
            </a:r>
          </a:p>
          <a:p>
            <a:pPr marL="800100" lvl="1" indent="-342900">
              <a:buFont typeface="Courier New" pitchFamily="49" charset="0"/>
              <a:buChar char="o"/>
            </a:pPr>
            <a:r>
              <a:rPr lang="en-US" sz="2000" dirty="0"/>
              <a:t>Average score: 4.35/5</a:t>
            </a:r>
          </a:p>
          <a:p>
            <a:pPr marL="800100" lvl="1" indent="-342900">
              <a:buFont typeface="Courier New" pitchFamily="49" charset="0"/>
              <a:buChar char="o"/>
            </a:pPr>
            <a:r>
              <a:rPr lang="en-US" sz="2000" dirty="0"/>
              <a:t>Suggests employees feel well-supported by their supervisors</a:t>
            </a:r>
            <a:r>
              <a:rPr lang="en-US" sz="2000" dirty="0" smtClean="0"/>
              <a:t>.</a:t>
            </a:r>
          </a:p>
          <a:p>
            <a:pPr lvl="1"/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b="1" dirty="0"/>
              <a:t>Generational Satisfaction</a:t>
            </a:r>
            <a:r>
              <a:rPr lang="en-US" sz="2000" dirty="0"/>
              <a:t>:</a:t>
            </a:r>
          </a:p>
          <a:p>
            <a:pPr marL="742950" lvl="1" indent="-285750">
              <a:buFont typeface="Courier New" pitchFamily="49" charset="0"/>
              <a:buChar char="o"/>
            </a:pPr>
            <a:r>
              <a:rPr lang="en-US" sz="2000" dirty="0"/>
              <a:t>Younger employees (20-29) are less satisfied compared to older groups.</a:t>
            </a:r>
          </a:p>
          <a:p>
            <a:pPr marL="742950" lvl="1" indent="-285750">
              <a:buFont typeface="Courier New" pitchFamily="49" charset="0"/>
              <a:buChar char="o"/>
            </a:pPr>
            <a:r>
              <a:rPr lang="en-US" sz="2000" dirty="0"/>
              <a:t>Highlights potential areas for targeted improvement.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sz="1999" dirty="0">
              <a:solidFill>
                <a:srgbClr val="00694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753601" y="3199702"/>
            <a:ext cx="6781800" cy="5265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US" sz="2000" b="1" dirty="0" smtClean="0"/>
              <a:t>Age </a:t>
            </a:r>
            <a:r>
              <a:rPr lang="en-US" sz="2000" b="1" dirty="0"/>
              <a:t>and Effectiveness</a:t>
            </a:r>
            <a:r>
              <a:rPr lang="en-US" sz="2000" dirty="0"/>
              <a:t>:</a:t>
            </a:r>
          </a:p>
          <a:p>
            <a:pPr marL="914400" lvl="1" indent="-457200">
              <a:buFont typeface="Courier New" pitchFamily="49" charset="0"/>
              <a:buChar char="o"/>
            </a:pPr>
            <a:r>
              <a:rPr lang="en-US" sz="2000" dirty="0"/>
              <a:t>Team Work Effectiveness decreases with age.</a:t>
            </a:r>
          </a:p>
          <a:p>
            <a:pPr marL="914400" lvl="1" indent="-457200">
              <a:buFont typeface="Courier New" pitchFamily="49" charset="0"/>
              <a:buChar char="o"/>
            </a:pPr>
            <a:r>
              <a:rPr lang="en-US" sz="2000" dirty="0" smtClean="0"/>
              <a:t>Indicates potential  challenges </a:t>
            </a:r>
            <a:r>
              <a:rPr lang="en-US" sz="2000" dirty="0"/>
              <a:t>in collaboration among older employees</a:t>
            </a:r>
            <a:r>
              <a:rPr lang="en-US" sz="2000" dirty="0" smtClean="0"/>
              <a:t>.</a:t>
            </a:r>
          </a:p>
          <a:p>
            <a:pPr marL="914400" lvl="1" indent="-457200">
              <a:buFont typeface="+mj-lt"/>
              <a:buAutoNum type="arabicPeriod" startAt="5"/>
            </a:pPr>
            <a:endParaRPr lang="en-US" sz="2000" dirty="0"/>
          </a:p>
          <a:p>
            <a:pPr marL="457200" indent="-457200">
              <a:buFont typeface="+mj-lt"/>
              <a:buAutoNum type="arabicPeriod" startAt="5"/>
            </a:pPr>
            <a:r>
              <a:rPr lang="en-US" sz="2000" b="1" dirty="0" smtClean="0"/>
              <a:t>Interpersonal </a:t>
            </a:r>
            <a:r>
              <a:rPr lang="en-US" sz="2000" b="1" dirty="0"/>
              <a:t>Respect</a:t>
            </a:r>
            <a:r>
              <a:rPr lang="en-US" sz="2000" dirty="0"/>
              <a:t>:</a:t>
            </a:r>
          </a:p>
          <a:p>
            <a:pPr marL="914400" lvl="1" indent="-457200">
              <a:buFont typeface="Courier New" pitchFamily="49" charset="0"/>
              <a:buChar char="o"/>
            </a:pPr>
            <a:r>
              <a:rPr lang="en-US" sz="2000" dirty="0"/>
              <a:t>Team Member Support scored highest among satisfaction metrics.</a:t>
            </a:r>
          </a:p>
          <a:p>
            <a:pPr marL="914400" lvl="1" indent="-457200">
              <a:buFont typeface="Courier New" pitchFamily="49" charset="0"/>
              <a:buChar char="o"/>
            </a:pPr>
            <a:r>
              <a:rPr lang="en-US" sz="2000" dirty="0"/>
              <a:t>Implies strong interpersonal relationships and respect within teams</a:t>
            </a:r>
            <a:r>
              <a:rPr lang="en-US" sz="2000" dirty="0" smtClean="0"/>
              <a:t>.</a:t>
            </a:r>
          </a:p>
          <a:p>
            <a:pPr marL="914400" lvl="1" indent="-457200">
              <a:buFont typeface="+mj-lt"/>
              <a:buAutoNum type="arabicPeriod" startAt="5"/>
            </a:pPr>
            <a:endParaRPr lang="en-US" sz="2000" dirty="0"/>
          </a:p>
          <a:p>
            <a:pPr marL="457200" indent="-457200">
              <a:buFont typeface="+mj-lt"/>
              <a:buAutoNum type="arabicPeriod" startAt="5"/>
            </a:pPr>
            <a:r>
              <a:rPr lang="en-US" sz="2000" b="1" dirty="0" smtClean="0"/>
              <a:t>Feedback </a:t>
            </a:r>
            <a:r>
              <a:rPr lang="en-US" sz="2000" b="1" dirty="0"/>
              <a:t>Frequency</a:t>
            </a:r>
            <a:r>
              <a:rPr lang="en-US" sz="2000" dirty="0"/>
              <a:t>:</a:t>
            </a:r>
          </a:p>
          <a:p>
            <a:pPr marL="914400" lvl="1" indent="-457200">
              <a:buFont typeface="Courier New" pitchFamily="49" charset="0"/>
              <a:buChar char="o"/>
            </a:pPr>
            <a:r>
              <a:rPr lang="en-US" sz="2000" dirty="0"/>
              <a:t>Supervisor feedback frequency varies widely from ‘Never’ to ‘Daily.’</a:t>
            </a:r>
          </a:p>
          <a:p>
            <a:pPr marL="914400" lvl="1" indent="-457200">
              <a:buFont typeface="Courier New" pitchFamily="49" charset="0"/>
              <a:buChar char="o"/>
            </a:pPr>
            <a:r>
              <a:rPr lang="en-US" sz="2000" dirty="0"/>
              <a:t>Could impact employee satisfaction and performance based on individual preferences.</a:t>
            </a:r>
          </a:p>
          <a:p>
            <a:pPr algn="l">
              <a:lnSpc>
                <a:spcPts val="2799"/>
              </a:lnSpc>
            </a:pPr>
            <a:endParaRPr lang="en-US" sz="1999" dirty="0">
              <a:solidFill>
                <a:srgbClr val="00694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16872249" y="-561615"/>
            <a:ext cx="3613543" cy="4114800"/>
          </a:xfrm>
          <a:custGeom>
            <a:avLst/>
            <a:gdLst/>
            <a:ahLst/>
            <a:cxnLst/>
            <a:rect l="l" t="t" r="r" b="b"/>
            <a:pathLst>
              <a:path w="3613543" h="4114800">
                <a:moveTo>
                  <a:pt x="0" y="0"/>
                </a:moveTo>
                <a:lnTo>
                  <a:pt x="3613543" y="0"/>
                </a:lnTo>
                <a:lnTo>
                  <a:pt x="36135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62000" y="-30861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667000" y="3452870"/>
            <a:ext cx="12954000" cy="3429000"/>
            <a:chOff x="0" y="0"/>
            <a:chExt cx="2790081" cy="101645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90081" cy="1016457"/>
            </a:xfrm>
            <a:custGeom>
              <a:avLst/>
              <a:gdLst/>
              <a:ahLst/>
              <a:cxnLst/>
              <a:rect l="l" t="t" r="r" b="b"/>
              <a:pathLst>
                <a:path w="2790081" h="1016457">
                  <a:moveTo>
                    <a:pt x="37271" y="0"/>
                  </a:moveTo>
                  <a:lnTo>
                    <a:pt x="2752809" y="0"/>
                  </a:lnTo>
                  <a:cubicBezTo>
                    <a:pt x="2773394" y="0"/>
                    <a:pt x="2790081" y="16687"/>
                    <a:pt x="2790081" y="37271"/>
                  </a:cubicBezTo>
                  <a:lnTo>
                    <a:pt x="2790081" y="979186"/>
                  </a:lnTo>
                  <a:cubicBezTo>
                    <a:pt x="2790081" y="999770"/>
                    <a:pt x="2773394" y="1016457"/>
                    <a:pt x="2752809" y="1016457"/>
                  </a:cubicBezTo>
                  <a:lnTo>
                    <a:pt x="37271" y="1016457"/>
                  </a:lnTo>
                  <a:cubicBezTo>
                    <a:pt x="27386" y="1016457"/>
                    <a:pt x="17906" y="1012531"/>
                    <a:pt x="10917" y="1005541"/>
                  </a:cubicBezTo>
                  <a:cubicBezTo>
                    <a:pt x="3927" y="998551"/>
                    <a:pt x="0" y="989071"/>
                    <a:pt x="0" y="979186"/>
                  </a:cubicBezTo>
                  <a:lnTo>
                    <a:pt x="0" y="37271"/>
                  </a:lnTo>
                  <a:cubicBezTo>
                    <a:pt x="0" y="27386"/>
                    <a:pt x="3927" y="17906"/>
                    <a:pt x="10917" y="10917"/>
                  </a:cubicBezTo>
                  <a:cubicBezTo>
                    <a:pt x="17906" y="3927"/>
                    <a:pt x="27386" y="0"/>
                    <a:pt x="372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694C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790081" cy="10545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159106" y="5708398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238500" y="3707064"/>
            <a:ext cx="11811000" cy="2744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0745"/>
              </a:lnSpc>
            </a:pPr>
            <a:r>
              <a:rPr lang="en-US" sz="9184" b="1" spc="-128" dirty="0" smtClean="0">
                <a:solidFill>
                  <a:srgbClr val="4A8655"/>
                </a:solidFill>
                <a:latin typeface="Gill Sans MT Condensed" pitchFamily="34" charset="0"/>
                <a:ea typeface="Helvetica World"/>
                <a:cs typeface="Helvetica World"/>
                <a:sym typeface="Helvetica World"/>
              </a:rPr>
              <a:t>2. COLLABORATION EFFECTIVENESS AND SATISFACTION</a:t>
            </a:r>
            <a:endParaRPr lang="en-US" sz="9184" b="1" spc="-128" dirty="0">
              <a:solidFill>
                <a:srgbClr val="4A8655"/>
              </a:solidFill>
              <a:latin typeface="Gill Sans MT Condensed" pitchFamily="34" charset="0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2827620" y="1623504"/>
            <a:ext cx="6235615" cy="6235615"/>
          </a:xfrm>
          <a:custGeom>
            <a:avLst/>
            <a:gdLst/>
            <a:ahLst/>
            <a:cxnLst/>
            <a:rect l="l" t="t" r="r" b="b"/>
            <a:pathLst>
              <a:path w="6235615" h="6235615">
                <a:moveTo>
                  <a:pt x="0" y="0"/>
                </a:moveTo>
                <a:lnTo>
                  <a:pt x="6235615" y="0"/>
                </a:lnTo>
                <a:lnTo>
                  <a:pt x="6235615" y="6235615"/>
                </a:lnTo>
                <a:lnTo>
                  <a:pt x="0" y="62356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905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752600" y="5479098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173200" y="-3779202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4165854" y="1623504"/>
            <a:ext cx="7039992" cy="7039992"/>
          </a:xfrm>
          <a:custGeom>
            <a:avLst/>
            <a:gdLst/>
            <a:ahLst/>
            <a:cxnLst/>
            <a:rect l="l" t="t" r="r" b="b"/>
            <a:pathLst>
              <a:path w="7039992" h="7039992">
                <a:moveTo>
                  <a:pt x="0" y="0"/>
                </a:moveTo>
                <a:lnTo>
                  <a:pt x="7039991" y="0"/>
                </a:lnTo>
                <a:lnTo>
                  <a:pt x="7039991" y="7039992"/>
                </a:lnTo>
                <a:lnTo>
                  <a:pt x="0" y="7039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412344" y="1394606"/>
            <a:ext cx="7039992" cy="7039992"/>
          </a:xfrm>
          <a:custGeom>
            <a:avLst/>
            <a:gdLst/>
            <a:ahLst/>
            <a:cxnLst/>
            <a:rect l="l" t="t" r="r" b="b"/>
            <a:pathLst>
              <a:path w="7039992" h="7039992">
                <a:moveTo>
                  <a:pt x="0" y="0"/>
                </a:moveTo>
                <a:lnTo>
                  <a:pt x="7039991" y="0"/>
                </a:lnTo>
                <a:lnTo>
                  <a:pt x="7039991" y="7039991"/>
                </a:lnTo>
                <a:lnTo>
                  <a:pt x="0" y="70399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4"/>
          <p:cNvSpPr txBox="1"/>
          <p:nvPr/>
        </p:nvSpPr>
        <p:spPr>
          <a:xfrm>
            <a:off x="4448059" y="310837"/>
            <a:ext cx="9585350" cy="1312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745"/>
              </a:lnSpc>
            </a:pPr>
            <a:r>
              <a:rPr lang="en-US" sz="8000" spc="-128" dirty="0" smtClean="0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DASHBOARD</a:t>
            </a:r>
            <a:endParaRPr lang="en-US" sz="8000" spc="-128" dirty="0">
              <a:solidFill>
                <a:srgbClr val="00694C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1866900"/>
            <a:ext cx="16078200" cy="816819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815460" y="4960027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2345479" y="-2534345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-1223406" y="1986010"/>
            <a:ext cx="7107527" cy="6319238"/>
          </a:xfrm>
          <a:custGeom>
            <a:avLst/>
            <a:gdLst/>
            <a:ahLst/>
            <a:cxnLst/>
            <a:rect l="l" t="t" r="r" b="b"/>
            <a:pathLst>
              <a:path w="7107527" h="6319238">
                <a:moveTo>
                  <a:pt x="7107527" y="0"/>
                </a:moveTo>
                <a:lnTo>
                  <a:pt x="0" y="0"/>
                </a:lnTo>
                <a:lnTo>
                  <a:pt x="0" y="6319238"/>
                </a:lnTo>
                <a:lnTo>
                  <a:pt x="7107527" y="6319238"/>
                </a:lnTo>
                <a:lnTo>
                  <a:pt x="7107527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330357" y="3493176"/>
            <a:ext cx="6508843" cy="5816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Average Teamwork Effectiveness:</a:t>
            </a:r>
            <a:r>
              <a:rPr lang="en-US" sz="2000" dirty="0"/>
              <a:t> 3.85, indicating a generally positive perception of teamwork effectiveness</a:t>
            </a:r>
            <a:r>
              <a:rPr lang="en-US" sz="2000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/>
              <a:t>Satisfaction </a:t>
            </a:r>
            <a:r>
              <a:rPr lang="en-US" sz="2000" b="1" dirty="0"/>
              <a:t>with Opportunities:</a:t>
            </a:r>
            <a:r>
              <a:rPr lang="en-US" sz="2000" dirty="0"/>
              <a:t> While there are variations across age groups and departments, overall satisfaction with opportunities is </a:t>
            </a:r>
            <a:r>
              <a:rPr lang="en-US" sz="2000" dirty="0" smtClean="0"/>
              <a:t>moderate. 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/>
              <a:t>Team </a:t>
            </a:r>
            <a:r>
              <a:rPr lang="en-US" sz="2000" b="1" dirty="0"/>
              <a:t>Member Support:</a:t>
            </a:r>
            <a:r>
              <a:rPr lang="en-US" sz="2000" dirty="0"/>
              <a:t> A significant portion of respondents (42%) are satisfied with team member support</a:t>
            </a:r>
            <a:r>
              <a:rPr lang="en-US" sz="2000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/>
              <a:t>Teamwork </a:t>
            </a:r>
            <a:r>
              <a:rPr lang="en-US" sz="2000" b="1" dirty="0"/>
              <a:t>Effectiveness:</a:t>
            </a:r>
            <a:r>
              <a:rPr lang="en-US" sz="2000" dirty="0"/>
              <a:t> Older age groups (50-60) show slightly higher levels of teamwork effectiveness compared to younger </a:t>
            </a:r>
            <a:r>
              <a:rPr lang="en-US" sz="2000" dirty="0" smtClean="0"/>
              <a:t>groups.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/>
              <a:t>5.   Satisfaction </a:t>
            </a:r>
            <a:r>
              <a:rPr lang="en-US" sz="2000" b="1" dirty="0"/>
              <a:t>with Opportunities:</a:t>
            </a:r>
            <a:r>
              <a:rPr lang="en-US" sz="2000" dirty="0"/>
              <a:t> The 30-40 age group appears to have the highest satisfaction with opportunities.</a:t>
            </a:r>
            <a:endParaRPr lang="en-US" sz="2000" dirty="0" smtClean="0"/>
          </a:p>
          <a:p>
            <a:endParaRPr lang="en-US" dirty="0"/>
          </a:p>
        </p:txBody>
      </p:sp>
      <p:grpSp>
        <p:nvGrpSpPr>
          <p:cNvPr id="20" name="Group 4"/>
          <p:cNvGrpSpPr/>
          <p:nvPr/>
        </p:nvGrpSpPr>
        <p:grpSpPr>
          <a:xfrm>
            <a:off x="1595007" y="479804"/>
            <a:ext cx="15277242" cy="1609037"/>
            <a:chOff x="0" y="-38100"/>
            <a:chExt cx="3861741" cy="710403"/>
          </a:xfrm>
        </p:grpSpPr>
        <p:sp>
          <p:nvSpPr>
            <p:cNvPr id="21" name="Freeform 5"/>
            <p:cNvSpPr/>
            <p:nvPr/>
          </p:nvSpPr>
          <p:spPr>
            <a:xfrm>
              <a:off x="0" y="0"/>
              <a:ext cx="3861741" cy="672303"/>
            </a:xfrm>
            <a:custGeom>
              <a:avLst/>
              <a:gdLst/>
              <a:ahLst/>
              <a:cxnLst/>
              <a:rect l="l" t="t" r="r" b="b"/>
              <a:pathLst>
                <a:path w="3861741" h="672303">
                  <a:moveTo>
                    <a:pt x="26928" y="0"/>
                  </a:moveTo>
                  <a:lnTo>
                    <a:pt x="3834812" y="0"/>
                  </a:lnTo>
                  <a:cubicBezTo>
                    <a:pt x="3849684" y="0"/>
                    <a:pt x="3861741" y="12056"/>
                    <a:pt x="3861741" y="26928"/>
                  </a:cubicBezTo>
                  <a:lnTo>
                    <a:pt x="3861741" y="645375"/>
                  </a:lnTo>
                  <a:cubicBezTo>
                    <a:pt x="3861741" y="652517"/>
                    <a:pt x="3858904" y="659366"/>
                    <a:pt x="3853854" y="664416"/>
                  </a:cubicBezTo>
                  <a:cubicBezTo>
                    <a:pt x="3848803" y="669466"/>
                    <a:pt x="3841954" y="672303"/>
                    <a:pt x="3834812" y="672303"/>
                  </a:cubicBezTo>
                  <a:lnTo>
                    <a:pt x="26928" y="672303"/>
                  </a:lnTo>
                  <a:cubicBezTo>
                    <a:pt x="19786" y="672303"/>
                    <a:pt x="12937" y="669466"/>
                    <a:pt x="7887" y="664416"/>
                  </a:cubicBezTo>
                  <a:cubicBezTo>
                    <a:pt x="2837" y="659366"/>
                    <a:pt x="0" y="652517"/>
                    <a:pt x="0" y="645375"/>
                  </a:cubicBezTo>
                  <a:lnTo>
                    <a:pt x="0" y="26928"/>
                  </a:lnTo>
                  <a:cubicBezTo>
                    <a:pt x="0" y="19786"/>
                    <a:pt x="2837" y="12937"/>
                    <a:pt x="7887" y="7887"/>
                  </a:cubicBezTo>
                  <a:cubicBezTo>
                    <a:pt x="12937" y="2837"/>
                    <a:pt x="19786" y="0"/>
                    <a:pt x="2692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694C"/>
              </a:solidFill>
              <a:prstDash val="solid"/>
              <a:round/>
            </a:ln>
          </p:spPr>
        </p:sp>
        <p:sp>
          <p:nvSpPr>
            <p:cNvPr id="22" name="TextBox 6"/>
            <p:cNvSpPr txBox="1"/>
            <p:nvPr/>
          </p:nvSpPr>
          <p:spPr>
            <a:xfrm>
              <a:off x="0" y="-38100"/>
              <a:ext cx="3861741" cy="6348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9982200" y="3493176"/>
            <a:ext cx="71628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n-US" sz="2000" b="1" dirty="0"/>
              <a:t>Supervisor Feedback Frequency:</a:t>
            </a:r>
            <a:r>
              <a:rPr lang="en-US" sz="2000" dirty="0"/>
              <a:t> Production and Mechanical departments receive more frequent feedback from supervisors.</a:t>
            </a:r>
          </a:p>
          <a:p>
            <a:pPr marL="457200" indent="-457200">
              <a:buFont typeface="+mj-lt"/>
              <a:buAutoNum type="arabicPeriod" startAt="6"/>
            </a:pPr>
            <a:endParaRPr lang="en-US" sz="2000" dirty="0"/>
          </a:p>
          <a:p>
            <a:pPr marL="457200" indent="-457200">
              <a:buFont typeface="+mj-lt"/>
              <a:buAutoNum type="arabicPeriod" startAt="6"/>
            </a:pPr>
            <a:r>
              <a:rPr lang="en-US" sz="2000" b="1" dirty="0" smtClean="0"/>
              <a:t>Conflict </a:t>
            </a:r>
            <a:r>
              <a:rPr lang="en-US" sz="2000" b="1" dirty="0"/>
              <a:t>Resolution Confidence:</a:t>
            </a:r>
            <a:r>
              <a:rPr lang="en-US" sz="2000" dirty="0"/>
              <a:t> The Civil department shows the highest average confidence in conflict resolution.</a:t>
            </a:r>
          </a:p>
          <a:p>
            <a:pPr marL="457200" indent="-457200">
              <a:buFont typeface="+mj-lt"/>
              <a:buAutoNum type="arabicPeriod" startAt="6"/>
            </a:pPr>
            <a:endParaRPr lang="en-US" sz="2000" dirty="0"/>
          </a:p>
          <a:p>
            <a:pPr marL="457200" indent="-457200">
              <a:buFont typeface="+mj-lt"/>
              <a:buAutoNum type="arabicPeriod" startAt="6"/>
            </a:pPr>
            <a:r>
              <a:rPr lang="en-US" sz="2000" b="1" dirty="0"/>
              <a:t>Skills Utilization Effectiveness:</a:t>
            </a:r>
            <a:r>
              <a:rPr lang="en-US" sz="2000" dirty="0"/>
              <a:t> There are variations across     departments, with Mechanical and Production departments showing higher levels of  perceived skill utilization effectiveness.</a:t>
            </a:r>
          </a:p>
          <a:p>
            <a:pPr marL="457200" indent="-457200">
              <a:buFont typeface="+mj-lt"/>
              <a:buAutoNum type="arabicPeriod" startAt="6"/>
            </a:pPr>
            <a:endParaRPr lang="en-US" sz="2000" dirty="0"/>
          </a:p>
          <a:p>
            <a:pPr marL="457200" indent="-457200">
              <a:buFont typeface="+mj-lt"/>
              <a:buAutoNum type="arabicPeriod" startAt="6"/>
            </a:pPr>
            <a:r>
              <a:rPr lang="en-US" sz="2000" b="1" dirty="0" smtClean="0"/>
              <a:t>Instruction </a:t>
            </a:r>
            <a:r>
              <a:rPr lang="en-US" sz="2000" b="1" dirty="0"/>
              <a:t>Clarity:</a:t>
            </a:r>
            <a:r>
              <a:rPr lang="en-US" sz="2000" dirty="0"/>
              <a:t> An average rating of 4.35 indicates generally clear instructions.</a:t>
            </a:r>
          </a:p>
          <a:p>
            <a:pPr marL="457200" indent="-457200">
              <a:buFont typeface="+mj-lt"/>
              <a:buAutoNum type="arabicPeriod" startAt="6"/>
            </a:pPr>
            <a:endParaRPr lang="en-US" sz="2000" dirty="0"/>
          </a:p>
          <a:p>
            <a:pPr marL="457200" indent="-457200">
              <a:buFont typeface="+mj-lt"/>
              <a:buAutoNum type="arabicPeriod" startAt="6"/>
            </a:pPr>
            <a:r>
              <a:rPr lang="en-US" sz="2000" b="1" dirty="0" smtClean="0"/>
              <a:t>Conflict </a:t>
            </a:r>
            <a:r>
              <a:rPr lang="en-US" sz="2000" b="1" dirty="0"/>
              <a:t>Resolution Confidence:</a:t>
            </a:r>
            <a:r>
              <a:rPr lang="en-US" sz="2000" dirty="0"/>
              <a:t> The average of 4.10 suggests a moderate level of confidence in conflict resolution.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572000" y="595218"/>
            <a:ext cx="8991600" cy="1464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algn="ctr">
              <a:lnSpc>
                <a:spcPts val="10745"/>
              </a:lnSpc>
            </a:pPr>
            <a:r>
              <a:rPr lang="en-US" sz="8000" spc="-128" dirty="0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KEY INSIGHTS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748</Words>
  <Application>Microsoft Office PowerPoint</Application>
  <PresentationFormat>Custom</PresentationFormat>
  <Paragraphs>96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Cascadia Code</vt:lpstr>
      <vt:lpstr>Poppins</vt:lpstr>
      <vt:lpstr>Calibri</vt:lpstr>
      <vt:lpstr>Courier New</vt:lpstr>
      <vt:lpstr>Helvetica World</vt:lpstr>
      <vt:lpstr>Gill Sans MT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Grey Modern Analysis of Results Presentation</dc:title>
  <dc:creator>ISHITA</dc:creator>
  <cp:lastModifiedBy>APS IT SOLUTION</cp:lastModifiedBy>
  <cp:revision>18</cp:revision>
  <dcterms:created xsi:type="dcterms:W3CDTF">2006-08-16T00:00:00Z</dcterms:created>
  <dcterms:modified xsi:type="dcterms:W3CDTF">2024-09-28T07:27:48Z</dcterms:modified>
  <dc:identifier>DAGRr2x2C-o</dc:identifier>
</cp:coreProperties>
</file>